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5508AC-ECCD-4BCE-930A-86DCC7AD30E6}">
  <a:tblStyle styleId="{145508AC-ECCD-4BCE-930A-86DCC7AD30E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24" Type="http://schemas.openxmlformats.org/officeDocument/2006/relationships/slide" Target="slides/slide16.xml"/><Relationship Id="rId12" Type="http://schemas.openxmlformats.org/officeDocument/2006/relationships/slide" Target="slides/slide4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8" name="Google Shape;16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8" name="Google Shape;20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5" name="Google Shape;21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3" name="Google Shape;243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5" name="Google Shape;25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8" name="Google Shape;268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0" name="Google Shape;270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2" name="Google Shape;282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3" name="Google Shape;283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0" name="Google Shape;290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/>
          <p:nvPr/>
        </p:nvSpPr>
        <p:spPr>
          <a:xfrm>
            <a:off x="36786" y="0"/>
            <a:ext cx="1187669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Essay practice: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two beliefs you have studied. 10 marks (2017) 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9"/>
          <p:cNvSpPr/>
          <p:nvPr/>
        </p:nvSpPr>
        <p:spPr>
          <a:xfrm>
            <a:off x="249468" y="1217747"/>
            <a:ext cx="4962736" cy="518911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Analyse two things 10 mark essay.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GB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Paragraph 1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Explain one of the practices or beliefs using at least three key pieces of KU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GB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Paragraph 2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Explain the second of the practices or beliefs using at least three key pieces of KU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GB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Paragraph 3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Explain how these two link together using two detailed points of analysis.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Clipping" id="311" name="Google Shape;31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6741" y="1172621"/>
            <a:ext cx="1784224" cy="254889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9"/>
          <p:cNvSpPr/>
          <p:nvPr/>
        </p:nvSpPr>
        <p:spPr>
          <a:xfrm>
            <a:off x="6370536" y="3940026"/>
            <a:ext cx="4756298" cy="2677656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Beliefs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beliefs about God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nature of human beings: yetzer tov; yetzer harah; free will; suffering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beliefs about Covenant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judgement; the Messiah; the Messianic Age; Olam Ha’ba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"/>
          <p:cNvSpPr/>
          <p:nvPr/>
        </p:nvSpPr>
        <p:spPr>
          <a:xfrm>
            <a:off x="36787" y="551793"/>
            <a:ext cx="1219199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7. The Commandments are a way to become an extraordinary and holy people.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Hebrew word for “holy” is kadosh, which literally means, “set apart” or “like no other.”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Torah states that in 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obeying the mitzvot, the Jewish people become a nation that is unique and set apart from all the other nations in the world.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336" y="3785462"/>
            <a:ext cx="3390899" cy="245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/>
          <p:nvPr/>
        </p:nvSpPr>
        <p:spPr>
          <a:xfrm>
            <a:off x="126124" y="0"/>
            <a:ext cx="11871435" cy="95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Looking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back at your table can you 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the link between the Mitzvot you researched and the purposes we have explored?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Lets discuss this.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9" name="Google Shape;379;p59"/>
          <p:cNvGraphicFramePr/>
          <p:nvPr/>
        </p:nvGraphicFramePr>
        <p:xfrm>
          <a:off x="1961153" y="18578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{145508AC-ECCD-4BCE-930A-86DCC7AD30E6}</a:tableStyleId>
              </a:tblPr>
              <a:tblGrid>
                <a:gridCol w="2050350"/>
                <a:gridCol w="2050350"/>
                <a:gridCol w="2050350"/>
                <a:gridCol w="2050350"/>
              </a:tblGrid>
              <a:tr h="77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 Mitzvot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Book of Torah (source)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Explain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/>
                        <a:t>Impact on Jew today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0"/>
          <p:cNvSpPr/>
          <p:nvPr/>
        </p:nvSpPr>
        <p:spPr>
          <a:xfrm>
            <a:off x="2199288" y="1041689"/>
            <a:ext cx="3436883" cy="2002221"/>
          </a:xfrm>
          <a:prstGeom prst="ellipse">
            <a:avLst/>
          </a:prstGeom>
          <a:solidFill>
            <a:srgbClr val="FFD966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60"/>
          <p:cNvSpPr/>
          <p:nvPr/>
        </p:nvSpPr>
        <p:spPr>
          <a:xfrm>
            <a:off x="6668815" y="3328345"/>
            <a:ext cx="3436883" cy="2002221"/>
          </a:xfrm>
          <a:prstGeom prst="ellipse">
            <a:avLst/>
          </a:prstGeom>
          <a:solidFill>
            <a:srgbClr val="FF7C80"/>
          </a:solidFill>
          <a:ln cap="flat" cmpd="sng" w="12700">
            <a:solidFill>
              <a:srgbClr val="FF7C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 Challenges </a:t>
            </a:r>
            <a:endParaRPr sz="32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0"/>
          <p:cNvSpPr/>
          <p:nvPr/>
        </p:nvSpPr>
        <p:spPr>
          <a:xfrm>
            <a:off x="2199288" y="3251636"/>
            <a:ext cx="3436883" cy="2002221"/>
          </a:xfrm>
          <a:prstGeom prst="ellipse">
            <a:avLst/>
          </a:prstGeom>
          <a:solidFill>
            <a:srgbClr val="E1EFD8"/>
          </a:solidFill>
          <a:ln cap="flat" cmpd="sng" w="12700">
            <a:solidFill>
              <a:srgbClr val="E1EF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Significance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0"/>
          <p:cNvSpPr/>
          <p:nvPr/>
        </p:nvSpPr>
        <p:spPr>
          <a:xfrm>
            <a:off x="6542691" y="1041689"/>
            <a:ext cx="3436883" cy="2002221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Relevance</a:t>
            </a: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60"/>
          <p:cNvSpPr txBox="1"/>
          <p:nvPr/>
        </p:nvSpPr>
        <p:spPr>
          <a:xfrm>
            <a:off x="299545" y="5746236"/>
            <a:ext cx="1157188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 task: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together lets consider 5 points for each of these evaluative essay stems.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60"/>
          <p:cNvSpPr txBox="1"/>
          <p:nvPr/>
        </p:nvSpPr>
        <p:spPr>
          <a:xfrm>
            <a:off x="409903" y="87582"/>
            <a:ext cx="1135117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talking about the commandments the SQA focuses on one of these four ideas…..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61"/>
          <p:cNvPicPr preferRelativeResize="0"/>
          <p:nvPr/>
        </p:nvPicPr>
        <p:blipFill rotWithShape="1">
          <a:blip r:embed="rId3">
            <a:alphaModFix/>
          </a:blip>
          <a:srcRect b="9884" l="5575" r="15804" t="23218"/>
          <a:stretch/>
        </p:blipFill>
        <p:spPr>
          <a:xfrm>
            <a:off x="1292772" y="504495"/>
            <a:ext cx="9096703" cy="580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2"/>
          <p:cNvPicPr preferRelativeResize="0"/>
          <p:nvPr/>
        </p:nvPicPr>
        <p:blipFill rotWithShape="1">
          <a:blip r:embed="rId3">
            <a:alphaModFix/>
          </a:blip>
          <a:srcRect b="30575" l="7644" r="5976" t="9425"/>
          <a:stretch/>
        </p:blipFill>
        <p:spPr>
          <a:xfrm>
            <a:off x="1513490" y="897878"/>
            <a:ext cx="9413101" cy="4903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3"/>
          <p:cNvSpPr/>
          <p:nvPr/>
        </p:nvSpPr>
        <p:spPr>
          <a:xfrm>
            <a:off x="677917" y="583352"/>
            <a:ext cx="10704786" cy="1815882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Essay: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the relevance of living according to the commandments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marks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63"/>
          <p:cNvSpPr/>
          <p:nvPr/>
        </p:nvSpPr>
        <p:spPr>
          <a:xfrm>
            <a:off x="3310758" y="3153103"/>
            <a:ext cx="5439104" cy="288509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Due: 31</a:t>
            </a:r>
            <a:r>
              <a:rPr baseline="30000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October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(2</a:t>
            </a:r>
            <a:r>
              <a:rPr baseline="30000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Monday after the holidays.)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5664" y="300395"/>
            <a:ext cx="5804239" cy="655760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4"/>
          <p:cNvSpPr/>
          <p:nvPr/>
        </p:nvSpPr>
        <p:spPr>
          <a:xfrm>
            <a:off x="567558" y="2948154"/>
            <a:ext cx="4840013" cy="3689215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MESSY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∙"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ake a statement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∙"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xplain it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∙"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upport it with evidence/example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∙"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kill (analysis)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∙"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opinion (evaluation)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64"/>
          <p:cNvSpPr/>
          <p:nvPr/>
        </p:nvSpPr>
        <p:spPr>
          <a:xfrm>
            <a:off x="362605" y="520290"/>
            <a:ext cx="5044966" cy="1384995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the relevance of living according to the commandments </a:t>
            </a: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marks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/>
        </p:nvSpPr>
        <p:spPr>
          <a:xfrm>
            <a:off x="551360" y="313367"/>
            <a:ext cx="11351606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Intention: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Today we are focusing on the importance of following the mitzvot.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Success Criteria: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the end of the lesson I will be able 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Understand more about what the mitzvot are and the impact they have on Jewish practice.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Have analysed the reasons Jews follow these commandments.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1034" y="4325935"/>
            <a:ext cx="2193046" cy="2193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/>
          <p:nvPr/>
        </p:nvSpPr>
        <p:spPr>
          <a:xfrm>
            <a:off x="583324" y="662152"/>
            <a:ext cx="10767848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Judaism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Beliefs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beliefs about God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nature of human beings: yetzer tov; yetzer harah; free will; suffering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beliefs about Covenant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judgement; the Messiah; the Messianic Age; Olam Ha’ba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living according to the Commandments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Rosh Hashanah; Yom Kippur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worship: Shabbat; synagogue</a:t>
            </a:r>
            <a:endParaRPr/>
          </a:p>
        </p:txBody>
      </p:sp>
      <p:sp>
        <p:nvSpPr>
          <p:cNvPr id="324" name="Google Shape;324;p51"/>
          <p:cNvSpPr/>
          <p:nvPr/>
        </p:nvSpPr>
        <p:spPr>
          <a:xfrm>
            <a:off x="583324" y="4929352"/>
            <a:ext cx="6511159" cy="520262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/>
        </p:nvSpPr>
        <p:spPr>
          <a:xfrm>
            <a:off x="268015" y="772510"/>
            <a:ext cx="11698014" cy="510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Starter task: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Which book of the Torah tells the story of Moses receiving the first 10 commandments?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The first five commandments are about a Jews relationship with God, what are the second five focused on?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How many mitzvot are there?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Which mitvot are the most important?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52"/>
          <p:cNvPicPr preferRelativeResize="0"/>
          <p:nvPr/>
        </p:nvPicPr>
        <p:blipFill rotWithShape="1">
          <a:blip r:embed="rId3">
            <a:alphaModFix/>
          </a:blip>
          <a:srcRect b="0" l="18301" r="15491" t="0"/>
          <a:stretch/>
        </p:blipFill>
        <p:spPr>
          <a:xfrm>
            <a:off x="10294883" y="0"/>
            <a:ext cx="1734207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/>
          <p:nvPr/>
        </p:nvSpPr>
        <p:spPr>
          <a:xfrm>
            <a:off x="268015" y="772510"/>
            <a:ext cx="11698014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Starter task: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Exodus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Relationships with others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3. 613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All of them!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53"/>
          <p:cNvPicPr preferRelativeResize="0"/>
          <p:nvPr/>
        </p:nvPicPr>
        <p:blipFill rotWithShape="1">
          <a:blip r:embed="rId3">
            <a:alphaModFix/>
          </a:blip>
          <a:srcRect b="0" l="18301" r="15491" t="0"/>
          <a:stretch/>
        </p:blipFill>
        <p:spPr>
          <a:xfrm>
            <a:off x="10294883" y="0"/>
            <a:ext cx="1734207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/>
          <p:nvPr/>
        </p:nvSpPr>
        <p:spPr>
          <a:xfrm>
            <a:off x="1377085" y="1137630"/>
            <a:ext cx="5733165" cy="4254177"/>
          </a:xfrm>
          <a:prstGeom prst="irregularSeal1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Living according to the commandments.</a:t>
            </a:r>
            <a:endParaRPr/>
          </a:p>
        </p:txBody>
      </p:sp>
      <p:sp>
        <p:nvSpPr>
          <p:cNvPr id="342" name="Google Shape;342;p54"/>
          <p:cNvSpPr txBox="1"/>
          <p:nvPr/>
        </p:nvSpPr>
        <p:spPr>
          <a:xfrm>
            <a:off x="7898524" y="2741498"/>
            <a:ext cx="40044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 what’s the point?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5"/>
          <p:cNvSpPr/>
          <p:nvPr/>
        </p:nvSpPr>
        <p:spPr>
          <a:xfrm>
            <a:off x="156057" y="166458"/>
            <a:ext cx="11767930" cy="594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6.10.22                       7</a:t>
            </a: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reasons </a:t>
            </a: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Jews follow the commandments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It brings them closer to God and shows their love for him.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obeying the Torah’s instructions on how 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their life they become more aware of God’s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 and care for them.  </a:t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 is part</a:t>
            </a: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of the covenantal relationship with God.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Jewish promise to obey God is expressed in the covenant made with God at Mount Sinai. Here, God promised to enter into a long-term relationship with the children of Israel. Following the mitzvot shows this covenant in action. </a:t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55"/>
          <p:cNvPicPr preferRelativeResize="0"/>
          <p:nvPr/>
        </p:nvPicPr>
        <p:blipFill rotWithShape="1">
          <a:blip r:embed="rId3">
            <a:alphaModFix/>
          </a:blip>
          <a:srcRect b="16925" l="0" r="0" t="30901"/>
          <a:stretch/>
        </p:blipFill>
        <p:spPr>
          <a:xfrm>
            <a:off x="4068472" y="5134770"/>
            <a:ext cx="3209217" cy="167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0133" y="170807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5"/>
          <p:cNvPicPr preferRelativeResize="0"/>
          <p:nvPr/>
        </p:nvPicPr>
        <p:blipFill rotWithShape="1">
          <a:blip r:embed="rId5">
            <a:alphaModFix/>
          </a:blip>
          <a:srcRect b="7414" l="18880" r="14913" t="10172"/>
          <a:stretch/>
        </p:blipFill>
        <p:spPr>
          <a:xfrm>
            <a:off x="4068472" y="2369479"/>
            <a:ext cx="704267" cy="6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/>
          <p:nvPr/>
        </p:nvSpPr>
        <p:spPr>
          <a:xfrm>
            <a:off x="186441" y="2919735"/>
            <a:ext cx="1179535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It instils good morals and a code for life.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commandments are full of wisdom and good teachings.</a:t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Torah affirms that God’s commandments are ethical and moral because God is a moral God, and it explains that </a:t>
            </a: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commandments help set for people the true standard of morality. </a:t>
            </a:r>
            <a:endParaRPr/>
          </a:p>
        </p:txBody>
      </p:sp>
      <p:pic>
        <p:nvPicPr>
          <p:cNvPr id="356" name="Google Shape;35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8964" y="5505240"/>
            <a:ext cx="1846033" cy="131859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6"/>
          <p:cNvSpPr/>
          <p:nvPr/>
        </p:nvSpPr>
        <p:spPr>
          <a:xfrm>
            <a:off x="5278856" y="5826607"/>
            <a:ext cx="795130" cy="67586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7845" y="5567521"/>
            <a:ext cx="2679430" cy="115168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6"/>
          <p:cNvSpPr/>
          <p:nvPr/>
        </p:nvSpPr>
        <p:spPr>
          <a:xfrm>
            <a:off x="186441" y="334231"/>
            <a:ext cx="11864364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It keeps Jewish traditions alive.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Judaism is as much about culture, family and tradition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it is spirituality. By following the Mitzvot they are showing younger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Jews how things are done and keeping the rituals alive. These traditions embrace all aspects of their lives.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59772" y="104801"/>
            <a:ext cx="1580827" cy="158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"/>
          <p:cNvSpPr/>
          <p:nvPr/>
        </p:nvSpPr>
        <p:spPr>
          <a:xfrm>
            <a:off x="320564" y="409932"/>
            <a:ext cx="11535105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Following the Mitzvot helps Jews to balances their YH &amp; YT.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obeying all of God’s laws they are encouraging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yetzer tov side of their personality and keeping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hara side at bay.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 also shows they are using their free will correctly.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 It brings a sense of togetherness and community.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everybody is practicing the same things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trying to follow the commandments as best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can they feel a sense of unity and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that few others understand.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3262" y="965758"/>
            <a:ext cx="242887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143" y="3661496"/>
            <a:ext cx="3999188" cy="2667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